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1" r:id="rId3"/>
    <p:sldId id="257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>
        <p:scale>
          <a:sx n="76" d="100"/>
          <a:sy n="76" d="100"/>
        </p:scale>
        <p:origin x="-124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7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67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5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30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7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94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43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7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48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90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7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0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2448272"/>
          </a:xfrm>
        </p:spPr>
        <p:txBody>
          <a:bodyPr/>
          <a:lstStyle/>
          <a:p>
            <a:r>
              <a:rPr lang="ru-RU" dirty="0" smtClean="0">
                <a:solidFill>
                  <a:srgbClr val="00FF00"/>
                </a:solidFill>
              </a:rPr>
              <a:t>ВИКТОРИНА КО ДНЮ </a:t>
            </a:r>
            <a:r>
              <a:rPr lang="ru-RU" smtClean="0">
                <a:solidFill>
                  <a:srgbClr val="00FF00"/>
                </a:solidFill>
              </a:rPr>
              <a:t>СЛАВЯНСКОЙ ПИСЬМЕННОСТИ.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69310" y="5013176"/>
            <a:ext cx="2098576" cy="852300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0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62852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CC00"/>
                </a:solidFill>
              </a:rPr>
              <a:t>Какая буква появилась ещё в конце XVIII в., но её официально утвердили только в 1956 г.?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296144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(ё)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3923"/>
            <a:ext cx="4104456" cy="43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16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4552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FF00"/>
                </a:solidFill>
              </a:rPr>
              <a:t>Как называлась черта над словом или буквой, которая обозначала сокращение слова или цифру?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38808"/>
          </a:xfrm>
        </p:spPr>
        <p:txBody>
          <a:bodyPr/>
          <a:lstStyle/>
          <a:p>
            <a:r>
              <a:rPr lang="ru-RU" sz="4400" dirty="0">
                <a:solidFill>
                  <a:srgbClr val="FFFF00"/>
                </a:solidFill>
              </a:rPr>
              <a:t>(Титло)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2560130"/>
            <a:ext cx="5091483" cy="367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43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8445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FF00"/>
                </a:solidFill>
              </a:rPr>
              <a:t>Хотя старославянский язык раньше понимали во многих славянских странах, их языки немного отличались. Как назывался «свой» вариант языка для каждой страны?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298848"/>
          </a:xfrm>
        </p:spPr>
        <p:txBody>
          <a:bodyPr/>
          <a:lstStyle/>
          <a:p>
            <a:r>
              <a:rPr lang="ru-RU" sz="4800" dirty="0">
                <a:solidFill>
                  <a:srgbClr val="FFFF00"/>
                </a:solidFill>
              </a:rPr>
              <a:t>(Извод)</a:t>
            </a:r>
          </a:p>
          <a:p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9000"/>
            <a:ext cx="5231904" cy="296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81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FF00"/>
                </a:solidFill>
              </a:rPr>
              <a:t>В Древнем Риме так называлась книга, которая состояла из скреплённых дощечек или папирусных листов. Эта форма книги используется и сейчас, а в праве так называют свод законов. Что имеется в виду?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144016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(Кодекс)</a:t>
            </a:r>
          </a:p>
          <a:p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933056"/>
            <a:ext cx="4391769" cy="254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82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6848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FF00"/>
                </a:solidFill>
              </a:rPr>
              <a:t>Кору какого дерева использовали на Руси в качестве писчего материала?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767982"/>
            <a:ext cx="8229600" cy="901377"/>
          </a:xfrm>
        </p:spPr>
        <p:txBody>
          <a:bodyPr/>
          <a:lstStyle/>
          <a:p>
            <a:r>
              <a:rPr lang="ru-RU" sz="4800" dirty="0">
                <a:solidFill>
                  <a:srgbClr val="FFFF00"/>
                </a:solidFill>
              </a:rPr>
              <a:t>(Береста, кора берёзы)</a:t>
            </a:r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8136904" cy="356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2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FF00"/>
                </a:solidFill>
              </a:rPr>
              <a:t>На территории какой современной страны изобрели бумагу?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66800"/>
          </a:xfrm>
        </p:spPr>
        <p:txBody>
          <a:bodyPr/>
          <a:lstStyle/>
          <a:p>
            <a:r>
              <a:rPr lang="ru-RU" sz="4400" dirty="0">
                <a:solidFill>
                  <a:srgbClr val="FFFF00"/>
                </a:solidFill>
              </a:rPr>
              <a:t>(Китай)</a:t>
            </a:r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92896"/>
            <a:ext cx="4476729" cy="343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11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2664296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00FF00"/>
                </a:solidFill>
              </a:rPr>
              <a:t>Как называют первые печатные книги, выходившие без указания автора, времени и места выпуска?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224136"/>
          </a:xfrm>
        </p:spPr>
        <p:txBody>
          <a:bodyPr/>
          <a:lstStyle/>
          <a:p>
            <a:r>
              <a:rPr lang="ru-RU" sz="4800" dirty="0">
                <a:solidFill>
                  <a:srgbClr val="FFFF00"/>
                </a:solidFill>
              </a:rPr>
              <a:t>(Анонимными)</a:t>
            </a:r>
          </a:p>
          <a:p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8496944" cy="247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45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72544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FF00"/>
                </a:solidFill>
              </a:rPr>
              <a:t>Кто был русским первопечатником? Какая ещё страна считает его своим первопечатником?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722784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FFC000"/>
                </a:solidFill>
              </a:rPr>
              <a:t>(Иван Фёдоров. Украина)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20888"/>
            <a:ext cx="2958469" cy="295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31824"/>
            <a:ext cx="3021440" cy="234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63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5652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FF00"/>
                </a:solidFill>
              </a:rPr>
              <a:t>Как называлась первая русская печатная книга? Когда она вышла?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792088"/>
          </a:xfrm>
        </p:spPr>
        <p:txBody>
          <a:bodyPr>
            <a:normAutofit lnSpcReduction="10000"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(«Апостол». 1564 г.)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96" y="2636912"/>
            <a:ext cx="641743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08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FF00"/>
                </a:solidFill>
              </a:rPr>
              <a:t>Как называлось государство, где в XVI в. жил и работал белорусский просветитель Франциск Скорина?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298848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(Великое княжество Литовское)</a:t>
            </a:r>
          </a:p>
          <a:p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88" y="2348880"/>
            <a:ext cx="7046488" cy="257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9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356463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FF00"/>
                </a:solidFill>
              </a:rPr>
              <a:t>Вопросы </a:t>
            </a:r>
            <a:r>
              <a:rPr lang="ru-RU" sz="4800" dirty="0">
                <a:solidFill>
                  <a:srgbClr val="00FF00"/>
                </a:solidFill>
              </a:rPr>
              <a:t>– 1 балл за правильный ответ.</a:t>
            </a:r>
            <a:br>
              <a:rPr lang="ru-RU" sz="4800" dirty="0">
                <a:solidFill>
                  <a:srgbClr val="00FF00"/>
                </a:solidFill>
              </a:rPr>
            </a:br>
            <a:endParaRPr lang="ru-RU" sz="4800" dirty="0">
              <a:solidFill>
                <a:srgbClr val="00FF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108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780928"/>
            <a:ext cx="4242048" cy="318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6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0536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00FF00"/>
                </a:solidFill>
              </a:rPr>
              <a:t>Какой русский царь ввёл новый гражданский шрифт и сделал буквы похожими на современные?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152128"/>
          </a:xfrm>
        </p:spPr>
        <p:txBody>
          <a:bodyPr/>
          <a:lstStyle/>
          <a:p>
            <a:r>
              <a:rPr lang="ru-RU" sz="4800" dirty="0">
                <a:solidFill>
                  <a:srgbClr val="FFFF00"/>
                </a:solidFill>
              </a:rPr>
              <a:t>(Пётр I)</a:t>
            </a:r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25" y="2636912"/>
            <a:ext cx="467675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30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FF00"/>
                </a:solidFill>
              </a:rPr>
              <a:t>Как называлась первая печатная газета в России?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224136"/>
          </a:xfrm>
        </p:spPr>
        <p:txBody>
          <a:bodyPr/>
          <a:lstStyle/>
          <a:p>
            <a:r>
              <a:rPr lang="ru-RU" sz="4800" dirty="0">
                <a:solidFill>
                  <a:srgbClr val="FFFF00"/>
                </a:solidFill>
              </a:rPr>
              <a:t>(«Ведомости»)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4"/>
            <a:ext cx="6457900" cy="3439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67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7254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FF00"/>
                </a:solidFill>
              </a:rPr>
              <a:t>Этот великий поэт, прозаик, художник является классиком как украинской, так и русской литературы. О ком идёт речь?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221088"/>
            <a:ext cx="3970784" cy="1874912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(Тарас Шевченко)</a:t>
            </a:r>
          </a:p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84690"/>
            <a:ext cx="3978019" cy="298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2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258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FF00"/>
                </a:solidFill>
              </a:rPr>
              <a:t>Этого сказочного персонажа знают многие славянские народы. Чехи называют его "</a:t>
            </a:r>
            <a:r>
              <a:rPr lang="ru-RU" dirty="0" err="1">
                <a:solidFill>
                  <a:srgbClr val="00FF00"/>
                </a:solidFill>
              </a:rPr>
              <a:t>змок</a:t>
            </a:r>
            <a:r>
              <a:rPr lang="ru-RU" dirty="0">
                <a:solidFill>
                  <a:srgbClr val="00FF00"/>
                </a:solidFill>
              </a:rPr>
              <a:t>", белорусы - "</a:t>
            </a:r>
            <a:r>
              <a:rPr lang="ru-RU" dirty="0" err="1">
                <a:solidFill>
                  <a:srgbClr val="00FF00"/>
                </a:solidFill>
              </a:rPr>
              <a:t>цмок</a:t>
            </a:r>
            <a:r>
              <a:rPr lang="ru-RU" dirty="0">
                <a:solidFill>
                  <a:srgbClr val="00FF00"/>
                </a:solidFill>
              </a:rPr>
              <a:t>", поляки - "смок". А как его называют в русских сказках?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252536" y="3717032"/>
            <a:ext cx="3168352" cy="2378968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(Змей Горыныч)</a:t>
            </a:r>
          </a:p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28976"/>
            <a:ext cx="5715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22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FF00"/>
                </a:solidFill>
              </a:rPr>
              <a:t>Подведение итогов.</a:t>
            </a:r>
            <a:endParaRPr lang="ru-RU" dirty="0">
              <a:solidFill>
                <a:srgbClr val="00FF00"/>
              </a:solidFill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2940" y="1600200"/>
            <a:ext cx="797811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7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00FF00"/>
                </a:solidFill>
              </a:rPr>
              <a:t>Как современники называли Кирилла за его учёность?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436096" y="5157192"/>
            <a:ext cx="3250704" cy="938808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(Философ)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2348880"/>
            <a:ext cx="5112568" cy="414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633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8002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FF00"/>
                </a:solidFill>
              </a:rPr>
              <a:t>Где родились братья Кирилл и </a:t>
            </a:r>
            <a:r>
              <a:rPr lang="ru-RU" sz="4400" dirty="0" smtClean="0">
                <a:solidFill>
                  <a:srgbClr val="00FF00"/>
                </a:solidFill>
              </a:rPr>
              <a:t>Мефодий</a:t>
            </a:r>
            <a:r>
              <a:rPr lang="ru-RU" sz="4800" dirty="0" smtClean="0">
                <a:solidFill>
                  <a:srgbClr val="00FF00"/>
                </a:solidFill>
              </a:rPr>
              <a:t> .</a:t>
            </a:r>
            <a:endParaRPr lang="ru-RU" sz="4800" dirty="0">
              <a:solidFill>
                <a:srgbClr val="00FF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2016224"/>
          </a:xfrm>
        </p:spPr>
        <p:txBody>
          <a:bodyPr>
            <a:normAutofit fontScale="92500" lnSpcReduction="20000"/>
          </a:bodyPr>
          <a:lstStyle/>
          <a:p>
            <a:r>
              <a:rPr lang="ru-RU" sz="3900" dirty="0">
                <a:solidFill>
                  <a:srgbClr val="FFFF00"/>
                </a:solidFill>
              </a:rPr>
              <a:t>Братья родились в знатной греческой семье из  города </a:t>
            </a:r>
            <a:r>
              <a:rPr lang="ru-RU" sz="3900" dirty="0" err="1">
                <a:solidFill>
                  <a:srgbClr val="FFFF00"/>
                </a:solidFill>
              </a:rPr>
              <a:t>Солунь</a:t>
            </a:r>
            <a:r>
              <a:rPr lang="ru-RU" sz="3900" dirty="0">
                <a:solidFill>
                  <a:srgbClr val="FFFF00"/>
                </a:solidFill>
              </a:rPr>
              <a:t>. Теперь этот  город в Греции носит название </a:t>
            </a:r>
            <a:r>
              <a:rPr lang="ru-RU" sz="3900" dirty="0" err="1">
                <a:solidFill>
                  <a:srgbClr val="FFFF00"/>
                </a:solidFill>
              </a:rPr>
              <a:t>Солоники</a:t>
            </a:r>
            <a:r>
              <a:rPr lang="ru-RU" sz="3900" dirty="0">
                <a:solidFill>
                  <a:srgbClr val="FFFF00"/>
                </a:solidFill>
              </a:rPr>
              <a:t>. 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96752"/>
            <a:ext cx="4392488" cy="3294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85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CC00"/>
                </a:solidFill>
              </a:rPr>
              <a:t>Как называлось государство, куда прибыли со своей миссией Кирилл и Мефодий?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082824"/>
          </a:xfrm>
        </p:spPr>
        <p:txBody>
          <a:bodyPr/>
          <a:lstStyle/>
          <a:p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(Моравия)</a:t>
            </a:r>
          </a:p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136904" cy="239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42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988568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rgbClr val="00FF00"/>
                </a:solidFill>
              </a:rPr>
              <a:t>Как называется одна из славянских азбук, которая стала основой русского алфавита?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085184"/>
            <a:ext cx="3754760" cy="1010816"/>
          </a:xfrm>
        </p:spPr>
        <p:txBody>
          <a:bodyPr>
            <a:normAutofit fontScale="92500"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(Кириллица)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36912"/>
            <a:ext cx="4700540" cy="346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57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3258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FF00"/>
                </a:solidFill>
              </a:rPr>
              <a:t>С XI в. в русском алфавите азбуке было 43 буквы. Часть букв взяли из греческого алфавита. А сколько букв были новыми, потому что их не было у греков?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301208"/>
            <a:ext cx="1666528" cy="794792"/>
          </a:xfrm>
        </p:spPr>
        <p:txBody>
          <a:bodyPr>
            <a:normAutofit lnSpcReduction="10000"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(18)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5576"/>
            <a:ext cx="648072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14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412504"/>
          </a:xfrm>
        </p:spPr>
        <p:txBody>
          <a:bodyPr>
            <a:noAutofit/>
          </a:bodyPr>
          <a:lstStyle/>
          <a:p>
            <a:r>
              <a:rPr lang="ru-RU" sz="4400" dirty="0">
                <a:solidFill>
                  <a:srgbClr val="00FF00"/>
                </a:solidFill>
              </a:rPr>
              <a:t>Эту букву дважды убирали из азбуки и дважды восстанавливали, пока в 1918 г. не убрали совсем. Что это за буква?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720080"/>
          </a:xfrm>
        </p:spPr>
        <p:txBody>
          <a:bodyPr>
            <a:normAutofit fontScale="92500" lnSpcReduction="10000"/>
          </a:bodyPr>
          <a:lstStyle/>
          <a:p>
            <a:r>
              <a:rPr lang="ru-RU" sz="4800" dirty="0">
                <a:solidFill>
                  <a:srgbClr val="FFC000"/>
                </a:solidFill>
              </a:rPr>
              <a:t>(Ижица)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2088232" cy="277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22648"/>
            <a:ext cx="4668011" cy="35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65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5266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FF00"/>
                </a:solidFill>
              </a:rPr>
              <a:t>Эти буквы использовали в основном в словах, пришедших из греческого языка («Александр», «псалтырь»). Кроме этого, одна буква обозначала цифру «60», другая цифру «700». Назовите их.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578768"/>
          </a:xfrm>
        </p:spPr>
        <p:txBody>
          <a:bodyPr>
            <a:normAutofit fontScale="77500" lnSpcReduction="20000"/>
          </a:bodyPr>
          <a:lstStyle/>
          <a:p>
            <a:r>
              <a:rPr lang="ru-RU" sz="4800" dirty="0">
                <a:solidFill>
                  <a:srgbClr val="FFFF00"/>
                </a:solidFill>
              </a:rPr>
              <a:t>(Кси, пси)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573016"/>
            <a:ext cx="4608512" cy="297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78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493</Words>
  <Application>Microsoft Office PowerPoint</Application>
  <PresentationFormat>Экран (4:3)</PresentationFormat>
  <Paragraphs>45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ВИКТОРИНА КО ДНЮ СЛАВЯНСКОЙ ПИСЬМЕННОСТИ.</vt:lpstr>
      <vt:lpstr>Вопросы – 1 балл за правильный ответ. </vt:lpstr>
      <vt:lpstr>Как современники называли Кирилла за его учёность? </vt:lpstr>
      <vt:lpstr>Где родились братья Кирилл и Мефодий .</vt:lpstr>
      <vt:lpstr>Как называлось государство, куда прибыли со своей миссией Кирилл и Мефодий? </vt:lpstr>
      <vt:lpstr>Как называется одна из славянских азбук, которая стала основой русского алфавита? </vt:lpstr>
      <vt:lpstr>С XI в. в русском алфавите азбуке было 43 буквы. Часть букв взяли из греческого алфавита. А сколько букв были новыми, потому что их не было у греков? </vt:lpstr>
      <vt:lpstr>Эту букву дважды убирали из азбуки и дважды восстанавливали, пока в 1918 г. не убрали совсем. Что это за буква? </vt:lpstr>
      <vt:lpstr>Эти буквы использовали в основном в словах, пришедших из греческого языка («Александр», «псалтырь»). Кроме этого, одна буква обозначала цифру «60», другая цифру «700». Назовите их. </vt:lpstr>
      <vt:lpstr>Какая буква появилась ещё в конце XVIII в., но её официально утвердили только в 1956 г.? </vt:lpstr>
      <vt:lpstr>Как называлась черта над словом или буквой, которая обозначала сокращение слова или цифру? </vt:lpstr>
      <vt:lpstr>Хотя старославянский язык раньше понимали во многих славянских странах, их языки немного отличались. Как назывался «свой» вариант языка для каждой страны? </vt:lpstr>
      <vt:lpstr>В Древнем Риме так называлась книга, которая состояла из скреплённых дощечек или папирусных листов. Эта форма книги используется и сейчас, а в праве так называют свод законов. Что имеется в виду? </vt:lpstr>
      <vt:lpstr>Кору какого дерева использовали на Руси в качестве писчего материала? </vt:lpstr>
      <vt:lpstr>На территории какой современной страны изобрели бумагу? </vt:lpstr>
      <vt:lpstr>Как называют первые печатные книги, выходившие без указания автора, времени и места выпуска? </vt:lpstr>
      <vt:lpstr>Кто был русским первопечатником? Какая ещё страна считает его своим первопечатником? </vt:lpstr>
      <vt:lpstr>Как называлась первая русская печатная книга? Когда она вышла? </vt:lpstr>
      <vt:lpstr>Как называлось государство, где в XVI в. жил и работал белорусский просветитель Франциск Скорина? </vt:lpstr>
      <vt:lpstr>Какой русский царь ввёл новый гражданский шрифт и сделал буквы похожими на современные? </vt:lpstr>
      <vt:lpstr>Как называлась первая печатная газета в России? </vt:lpstr>
      <vt:lpstr>Этот великий поэт, прозаик, художник является классиком как украинской, так и русской литературы. О ком идёт речь? </vt:lpstr>
      <vt:lpstr>Этого сказочного персонажа знают многие славянские народы. Чехи называют его "змок", белорусы - "цмок", поляки - "смок". А как его называют в русских сказках? </vt:lpstr>
      <vt:lpstr>Подведение итогов.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КО ДНЮ СЛАВЯНСКОЙ ПИСЬМЕННОСТИ</dc:title>
  <dc:creator>Александр Белоножко</dc:creator>
  <cp:lastModifiedBy>User</cp:lastModifiedBy>
  <cp:revision>15</cp:revision>
  <dcterms:created xsi:type="dcterms:W3CDTF">2015-05-20T16:47:33Z</dcterms:created>
  <dcterms:modified xsi:type="dcterms:W3CDTF">2020-06-01T06:46:49Z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1067486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